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71" autoAdjust="0"/>
  </p:normalViewPr>
  <p:slideViewPr>
    <p:cSldViewPr>
      <p:cViewPr varScale="1">
        <p:scale>
          <a:sx n="66" d="100"/>
          <a:sy n="66" d="100"/>
        </p:scale>
        <p:origin x="-63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768033-8CC2-4FE4-B401-F31E2AEC1E21}" type="datetimeFigureOut">
              <a:rPr lang="en-US" smtClean="0"/>
              <a:pPr/>
              <a:t>1/29/2012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42FA6-C809-451D-B7DF-BEF3440FA67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name is Christina</a:t>
            </a:r>
            <a:r>
              <a:rPr lang="en-US" baseline="0" dirty="0" smtClean="0"/>
              <a:t> </a:t>
            </a:r>
            <a:r>
              <a:rPr lang="en-US" baseline="0" dirty="0" err="1" smtClean="0"/>
              <a:t>Ransey</a:t>
            </a:r>
            <a:r>
              <a:rPr lang="en-US" baseline="0" dirty="0" smtClean="0"/>
              <a:t>. I am a high school business education teacher. I am enrolled at Walden University pursuing my specialist degree in educational technology.  </a:t>
            </a:r>
          </a:p>
          <a:p>
            <a:r>
              <a:rPr lang="en-US" baseline="0" dirty="0" smtClean="0"/>
              <a:t>This presentation will provide historical information about virtual schooling. It will also provide details about the move virtual schooling would make through the innovation process. I chose this innovation because if it is used correctly it can increase our overall student success rate. Some students my need a blended learning environment using face to face and online learning. While others may succeed taking online course only. No matter the choice students would still be monitored to ensure they succeed. The research I have done will support the information in this presentation.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Virtual</a:t>
            </a:r>
            <a:r>
              <a:rPr lang="en-US" baseline="0" dirty="0" smtClean="0"/>
              <a:t> Schooling is not a new thing to the county therefore, it can be used in more than one location. I choose the middle schools and the high school because when students do not succeed at this level they are prone to dropout of school.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counselors, graduation coaches, teachers, and administrators are the individuals</a:t>
            </a:r>
            <a:r>
              <a:rPr lang="en-US" baseline="0" dirty="0" smtClean="0"/>
              <a:t> that impact the students. Each group is needed to advocate for the change that is required to help our students be successful in school. These individuals will also be the support system for students choosing to use virtual schooling. </a:t>
            </a:r>
            <a:endParaRPr lang="en-US" baseline="0" dirty="0" smtClean="0"/>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counselors, graduation coaches, teachers, and administrators use</a:t>
            </a:r>
            <a:r>
              <a:rPr lang="en-US" baseline="0" dirty="0" smtClean="0"/>
              <a:t> these seven roles to help aid the diffusion process. These seven roles will also help make a positive change in the school district and community. The seven roles are taken from Diffusion of Innovations by Everett M. </a:t>
            </a:r>
            <a:r>
              <a:rPr lang="en-US" baseline="0" dirty="0" smtClean="0"/>
              <a:t>Rogers.</a:t>
            </a:r>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Virtual</a:t>
            </a:r>
            <a:r>
              <a:rPr lang="en-US" baseline="0" dirty="0" smtClean="0"/>
              <a:t> Schooling has passed the required 10%-20% adoption rate needed to reach the critical mass. Virtual schooling for K-12 and Post Secondary has increased annually. There are challenges in both areas but the number of students enrolling in a online programs continues to rise. </a:t>
            </a:r>
            <a:endParaRPr lang="en-US" baseline="0" dirty="0" smtClean="0"/>
          </a:p>
          <a:p>
            <a:r>
              <a:rPr lang="en-US" dirty="0" smtClean="0"/>
              <a:t>Reference:</a:t>
            </a:r>
          </a:p>
          <a:p>
            <a:r>
              <a:rPr lang="en-US" dirty="0" smtClean="0"/>
              <a:t>Rogers, E.M. (2003). Diffusion of Innovations. (5th </a:t>
            </a:r>
            <a:r>
              <a:rPr lang="en-US" dirty="0" err="1" smtClean="0"/>
              <a:t>ed</a:t>
            </a:r>
            <a:r>
              <a:rPr lang="en-US" dirty="0" smtClean="0"/>
              <a:t>). New York. NY. Free Press.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For the past four decades, long distance learning has been available to students. Initial efforts used the phonograph or radio to deliver instruction, which evolved to television in the 1960s and 1970s. The Internet became the modern carrier of long distance education in the mid-1990s, which gave birth to virtual, on-line schools. (Virtual Learning Academy Charter School , 2008).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Research: </a:t>
            </a:r>
            <a:r>
              <a:rPr lang="en-US" sz="1200" u="none" kern="1200" dirty="0" smtClean="0">
                <a:solidFill>
                  <a:schemeClr val="tx1"/>
                </a:solidFill>
                <a:latin typeface="+mn-lt"/>
                <a:ea typeface="+mn-ea"/>
                <a:cs typeface="+mn-cs"/>
              </a:rPr>
              <a:t>The need to make training  and other forms of education accessible outside the four walls of the classroom sparked the development of  Virtual Schooling or Distance Education. The concept of Virtual Schooling or Distance Education began as early as the 1700's. DE began with the instruction of simple task like lessons in short hand. There are many lead thinkers for DE from different decades. Some of the lead thinkers are individuals and some are organizations such as the military and universities. The military offered special training using DE. Radio, Phones, Televisions were the first devices that delivered distance education. Now the computers and portable devices are the main source for delivering DE.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Need: Students need and alternative learning environment to obtain training,  high school education, and higher education. For high school students things such as bullying, teen pregnancy, health problems, behavior, learning style, and the desire to finish school sooner are some reasons virtual schooling is needed. Student using virtual schooling or distance education for training or higher education may need to balance a career, home life, and personal life. Location may also be a factor in why a person chooses to attend a virtual school. Virtual Schooling saves the cost of physically traveling to a building.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Development: </a:t>
            </a:r>
            <a:r>
              <a:rPr lang="en-US" sz="1200" u="none" kern="1200" dirty="0" smtClean="0">
                <a:solidFill>
                  <a:schemeClr val="tx1"/>
                </a:solidFill>
                <a:latin typeface="+mn-lt"/>
                <a:ea typeface="+mn-ea"/>
                <a:cs typeface="+mn-cs"/>
              </a:rPr>
              <a:t>Some of the problems encountered during the development process are technical issues, structure of courses, skeptical consumers. The intended audience for this is parents wanting to home school their children, adults wanting to further their education, and individuals wanting an alternative route to getting a proper education.</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Commercialization: Virtual Schooling is internet based therefore, marketing can be done via of the web. In the beginning stages of the development of virtual schooling word of mouth was important. Now are radio ads, magazine adds, billboards, TV adds, etc. Distribution is made easy because it is web based. We</a:t>
            </a:r>
            <a:r>
              <a:rPr lang="en-US" sz="1200" u="none" kern="1200" baseline="0" dirty="0" smtClean="0">
                <a:solidFill>
                  <a:schemeClr val="tx1"/>
                </a:solidFill>
                <a:latin typeface="+mn-lt"/>
                <a:ea typeface="+mn-ea"/>
                <a:cs typeface="+mn-cs"/>
              </a:rPr>
              <a:t> can use the Board of Education website, </a:t>
            </a:r>
            <a:r>
              <a:rPr lang="en-US" sz="1200" u="none" kern="1200" baseline="0" dirty="0" err="1" smtClean="0">
                <a:solidFill>
                  <a:schemeClr val="tx1"/>
                </a:solidFill>
                <a:latin typeface="+mn-lt"/>
                <a:ea typeface="+mn-ea"/>
                <a:cs typeface="+mn-cs"/>
              </a:rPr>
              <a:t>Facebook</a:t>
            </a:r>
            <a:r>
              <a:rPr lang="en-US" sz="1200" u="none" kern="1200" baseline="0" dirty="0" smtClean="0">
                <a:solidFill>
                  <a:schemeClr val="tx1"/>
                </a:solidFill>
                <a:latin typeface="+mn-lt"/>
                <a:ea typeface="+mn-ea"/>
                <a:cs typeface="+mn-cs"/>
              </a:rPr>
              <a:t>, newspaper, newsletters to parents and Channel 13 &amp; 17 to spread the work to the students and community.</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my district the early adopters would be teachers, administrators, and parents who have experienced online learning. Other early adopters would be students that need credits to graduate, students wanting to graduate early, and students with behavior issues that have been required to take classes online. Using data from the results of other states or school districts that have successfully used virtual schooling would help persuade some people to adopt it. </a:t>
            </a: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laggards would be people that are not as tech savvy as they would like to be and people that would prefer face to face learning. Proper training and a blended learning model may help convince the laggards to adopt virtual schooling.</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5642FA6-C809-451D-B7DF-BEF3440FA675}"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 believe </a:t>
            </a:r>
            <a:r>
              <a:rPr lang="en-US" sz="1200" kern="1200" dirty="0" err="1" smtClean="0">
                <a:solidFill>
                  <a:schemeClr val="tx1"/>
                </a:solidFill>
                <a:latin typeface="+mn-lt"/>
                <a:ea typeface="+mn-ea"/>
                <a:cs typeface="+mn-cs"/>
              </a:rPr>
              <a:t>trailability</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observability</a:t>
            </a:r>
            <a:r>
              <a:rPr lang="en-US" sz="1200" kern="1200" dirty="0" smtClean="0">
                <a:solidFill>
                  <a:schemeClr val="tx1"/>
                </a:solidFill>
                <a:latin typeface="+mn-lt"/>
                <a:ea typeface="+mn-ea"/>
                <a:cs typeface="+mn-cs"/>
              </a:rPr>
              <a:t>, and</a:t>
            </a:r>
            <a:r>
              <a:rPr lang="en-US" sz="1200" kern="1200" baseline="0" dirty="0" smtClean="0">
                <a:solidFill>
                  <a:schemeClr val="tx1"/>
                </a:solidFill>
                <a:latin typeface="+mn-lt"/>
                <a:ea typeface="+mn-ea"/>
                <a:cs typeface="+mn-cs"/>
              </a:rPr>
              <a:t> compatibility</a:t>
            </a:r>
            <a:r>
              <a:rPr lang="en-US" sz="1200" kern="1200" dirty="0" smtClean="0">
                <a:solidFill>
                  <a:schemeClr val="tx1"/>
                </a:solidFill>
                <a:latin typeface="+mn-lt"/>
                <a:ea typeface="+mn-ea"/>
                <a:cs typeface="+mn-cs"/>
              </a:rPr>
              <a:t> are the attributes that would help meet the needs of my school district. Sometimes the best teacher is experience. If a few people are willing to try it then others will be able to observe the results of their experience.</a:t>
            </a:r>
            <a:r>
              <a:rPr lang="en-US" sz="1200" kern="1200" baseline="0" dirty="0" smtClean="0">
                <a:solidFill>
                  <a:schemeClr val="tx1"/>
                </a:solidFill>
                <a:latin typeface="+mn-lt"/>
                <a:ea typeface="+mn-ea"/>
                <a:cs typeface="+mn-cs"/>
              </a:rPr>
              <a:t> Virtual schooling is compatible with the mission and vision of our school district.</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85800" y="1143000"/>
            <a:ext cx="7772400" cy="4572000"/>
            <a:chOff x="1371600" y="1143000"/>
            <a:chExt cx="7772400" cy="5715000"/>
          </a:xfrm>
          <a:effectLst>
            <a:reflection blurRad="6350" stA="50000" endA="300" endPos="15500" dist="50800" dir="5400000" sy="-100000" algn="bl" rotWithShape="0"/>
          </a:effectLst>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ctrTitle"/>
          </p:nvPr>
        </p:nvSpPr>
        <p:spPr>
          <a:xfrm>
            <a:off x="1371600" y="1676401"/>
            <a:ext cx="6400800" cy="1924050"/>
          </a:xfrm>
        </p:spPr>
        <p:txBody>
          <a:bodyPr vert="horz" lIns="91440" tIns="45720" rIns="91440" bIns="45720" rtlCol="0" anchor="b" anchorCtr="0">
            <a:noAutofit/>
          </a:bodyPr>
          <a:lstStyle>
            <a:lvl1pPr algn="ctr" defTabSz="914400" rtl="0" eaLnBrk="1" latinLnBrk="0" hangingPunct="1">
              <a:spcBef>
                <a:spcPct val="0"/>
              </a:spcBef>
              <a:buNone/>
              <a:defRPr sz="3800" kern="120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4039737"/>
            <a:ext cx="6400800" cy="1522862"/>
          </a:xfr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lvl1pPr marL="0" indent="0" algn="ctr" defTabSz="914400" rtl="0" eaLnBrk="1" latinLnBrk="0" hangingPunct="1">
              <a:spcBef>
                <a:spcPts val="1500"/>
              </a:spcBef>
              <a:buClr>
                <a:schemeClr val="bg1">
                  <a:lumMod val="65000"/>
                </a:schemeClr>
              </a:buClr>
              <a:buSzPct val="80000"/>
              <a:buFont typeface="Wingdings 2" pitchFamily="18" charset="2"/>
              <a:buNone/>
              <a:defRPr sz="2000" b="0" kern="1200">
                <a:solidFill>
                  <a:schemeClr val="tx1">
                    <a:lumMod val="50000"/>
                    <a:lumOff val="50000"/>
                  </a:schemeClr>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867400" y="6574536"/>
            <a:ext cx="2133600" cy="274320"/>
          </a:xfrm>
        </p:spPr>
        <p:txBody>
          <a:bodyPr/>
          <a:lstStyle/>
          <a:p>
            <a:fld id="{7CA8C377-1B4A-489D-8401-035B08184528}" type="datetimeFigureOut">
              <a:rPr lang="en-US" smtClean="0"/>
              <a:pPr/>
              <a:t>1/29/2012</a:t>
            </a:fld>
            <a:endParaRPr lang="en-US"/>
          </a:p>
        </p:txBody>
      </p:sp>
      <p:sp>
        <p:nvSpPr>
          <p:cNvPr id="5" name="Footer Placeholder 4"/>
          <p:cNvSpPr>
            <a:spLocks noGrp="1"/>
          </p:cNvSpPr>
          <p:nvPr>
            <p:ph type="ftr" sz="quarter" idx="11"/>
          </p:nvPr>
        </p:nvSpPr>
        <p:spPr>
          <a:xfrm>
            <a:off x="11430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cxnSp>
        <p:nvCxnSpPr>
          <p:cNvPr id="11" name="Straight Connector 10"/>
          <p:cNvCxnSpPr/>
          <p:nvPr/>
        </p:nvCxnSpPr>
        <p:spPr>
          <a:xfrm rot="10800000">
            <a:off x="2286000" y="3794763"/>
            <a:ext cx="45720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1143000"/>
            <a:ext cx="7772400" cy="5715000"/>
            <a:chOff x="1371600" y="1143000"/>
            <a:chExt cx="7772400" cy="5715000"/>
          </a:xfrm>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Vertical Text Placeholder 2"/>
          <p:cNvSpPr>
            <a:spLocks noGrp="1"/>
          </p:cNvSpPr>
          <p:nvPr>
            <p:ph type="body" orient="vert" idx="1"/>
          </p:nvPr>
        </p:nvSpPr>
        <p:spPr>
          <a:xfrm>
            <a:off x="609600" y="1828801"/>
            <a:ext cx="6553200" cy="45447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5181600" y="6574536"/>
            <a:ext cx="2133600" cy="274320"/>
          </a:xfrm>
        </p:spPr>
        <p:txBody>
          <a:bodyPr/>
          <a:lstStyle/>
          <a:p>
            <a:fld id="{7CA8C377-1B4A-489D-8401-035B08184528}" type="datetimeFigureOut">
              <a:rPr lang="en-US" smtClean="0"/>
              <a:pPr/>
              <a:t>1/29/2012</a:t>
            </a:fld>
            <a:endParaRPr lang="en-US"/>
          </a:p>
        </p:txBody>
      </p:sp>
      <p:sp>
        <p:nvSpPr>
          <p:cNvPr id="5" name="Footer Placeholder 4"/>
          <p:cNvSpPr>
            <a:spLocks noGrp="1"/>
          </p:cNvSpPr>
          <p:nvPr>
            <p:ph type="ftr" sz="quarter" idx="11"/>
          </p:nvPr>
        </p:nvSpPr>
        <p:spPr>
          <a:xfrm>
            <a:off x="457200" y="6574536"/>
            <a:ext cx="2895600" cy="274320"/>
          </a:xfrm>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
        <p:nvSpPr>
          <p:cNvPr id="11" name="Rectangle 10"/>
          <p:cNvSpPr/>
          <p:nvPr/>
        </p:nvSpPr>
        <p:spPr>
          <a:xfrm flipV="1">
            <a:off x="836676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2" name="Straight Connector 11"/>
          <p:cNvCxnSpPr/>
          <p:nvPr/>
        </p:nvCxnSpPr>
        <p:spPr>
          <a:xfrm rot="5400000">
            <a:off x="4940146" y="3428206"/>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409296" y="152400"/>
            <a:ext cx="734704" cy="5851525"/>
          </a:xfrm>
        </p:spPr>
        <p:txBody>
          <a:bodyPr vert="eaVert" anchor="t" anchorCtr="0"/>
          <a:lstStyle/>
          <a:p>
            <a:r>
              <a:rPr lang="en-US" smtClean="0"/>
              <a:t>Click to edit Master 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pPr/>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11"/>
          <p:cNvGrpSpPr/>
          <p:nvPr/>
        </p:nvGrpSpPr>
        <p:grpSpPr>
          <a:xfrm>
            <a:off x="0" y="1143000"/>
            <a:ext cx="7772400" cy="2743200"/>
            <a:chOff x="0" y="1143000"/>
            <a:chExt cx="7772400" cy="2743200"/>
          </a:xfrm>
        </p:grpSpPr>
        <p:sp>
          <p:nvSpPr>
            <p:cNvPr id="9" name="Rectangle 8"/>
            <p:cNvSpPr/>
            <p:nvPr/>
          </p:nvSpPr>
          <p:spPr>
            <a:xfrm>
              <a:off x="0" y="1143000"/>
              <a:ext cx="7772400" cy="2743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0" y="1371600"/>
              <a:ext cx="7543800" cy="2286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0" y="1600200"/>
              <a:ext cx="7315200" cy="1828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228600" y="1600200"/>
            <a:ext cx="6858000" cy="1143000"/>
          </a:xfrm>
        </p:spPr>
        <p:txBody>
          <a:bodyPr vert="horz" lIns="91440" tIns="45720" rIns="91440" bIns="45720" rtlCol="0" anchor="b" anchorCtr="0">
            <a:noAutofit/>
          </a:bodyPr>
          <a:lstStyle>
            <a:lvl1pPr algn="l" defTabSz="914400" rtl="0" eaLnBrk="1" latinLnBrk="0" hangingPunct="1">
              <a:spcBef>
                <a:spcPct val="0"/>
              </a:spcBef>
              <a:buNone/>
              <a:defRPr sz="3200" b="0" kern="1200" cap="none" baseline="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28600" y="2756848"/>
            <a:ext cx="6858000" cy="640080"/>
          </a:xfrm>
        </p:spPr>
        <p:txBody>
          <a:bodyPr vert="horz" lIns="91440" tIns="45720" rIns="91440" bIns="45720" rtlCol="0" anchor="t" anchorCtr="0">
            <a:normAutofit/>
            <a:scene3d>
              <a:camera prst="orthographicFront"/>
              <a:lightRig rig="balanced" dir="t">
                <a:rot lat="0" lon="0" rev="4200000"/>
              </a:lightRig>
            </a:scene3d>
            <a:sp3d extrusionH="31750" prstMaterial="metal">
              <a:bevelT w="25400" h="12700" prst="softRound"/>
            </a:sp3d>
          </a:bodyPr>
          <a:lstStyle>
            <a:lvl1pPr marL="0" indent="0">
              <a:buNone/>
              <a:defRPr sz="1600" b="0" kern="1200">
                <a:solidFill>
                  <a:schemeClr val="tx1">
                    <a:lumMod val="50000"/>
                    <a:lumOff val="50000"/>
                  </a:schemeClr>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4" name="Date Placeholder 3"/>
          <p:cNvSpPr>
            <a:spLocks noGrp="1"/>
          </p:cNvSpPr>
          <p:nvPr>
            <p:ph type="dt" sz="half" idx="10"/>
          </p:nvPr>
        </p:nvSpPr>
        <p:spPr>
          <a:xfrm>
            <a:off x="4953000" y="6574536"/>
            <a:ext cx="2133600" cy="274320"/>
          </a:xfrm>
        </p:spPr>
        <p:txBody>
          <a:bodyPr/>
          <a:lstStyle/>
          <a:p>
            <a:fld id="{7CA8C377-1B4A-489D-8401-035B08184528}" type="datetimeFigureOut">
              <a:rPr lang="en-US" smtClean="0"/>
              <a:pPr/>
              <a:t>1/29/2012</a:t>
            </a:fld>
            <a:endParaRPr lang="en-US"/>
          </a:p>
        </p:txBody>
      </p:sp>
      <p:sp>
        <p:nvSpPr>
          <p:cNvPr id="5" name="Footer Placeholder 4"/>
          <p:cNvSpPr>
            <a:spLocks noGrp="1"/>
          </p:cNvSpPr>
          <p:nvPr>
            <p:ph type="ftr" sz="quarter" idx="11"/>
          </p:nvPr>
        </p:nvSpPr>
        <p:spPr>
          <a:xfrm>
            <a:off x="2286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57400"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376536"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CA8C377-1B4A-489D-8401-035B08184528}" type="datetimeFigureOut">
              <a:rPr lang="en-US" smtClean="0"/>
              <a:pPr/>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46288"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46288"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392103"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92103"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CA8C377-1B4A-489D-8401-035B08184528}" type="datetimeFigureOut">
              <a:rPr lang="en-US" smtClean="0"/>
              <a:pPr/>
              <a:t>1/29/2012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B1BB83-C5D0-4108-9FEB-227115FDDA67}" type="slidenum">
              <a:rPr lang="en-US" smtClean="0"/>
              <a:pPr/>
              <a:t>‹#›</a:t>
            </a:fld>
            <a:endParaRPr lang="en-US"/>
          </a:p>
        </p:txBody>
      </p:sp>
      <p:cxnSp>
        <p:nvCxnSpPr>
          <p:cNvPr id="10" name="Straight Connector 9"/>
          <p:cNvCxnSpPr/>
          <p:nvPr/>
        </p:nvCxnSpPr>
        <p:spPr>
          <a:xfrm rot="10800000">
            <a:off x="2071048" y="2548267"/>
            <a:ext cx="64008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CA8C377-1B4A-489D-8401-035B08184528}" type="datetimeFigureOut">
              <a:rPr lang="en-US" smtClean="0"/>
              <a:pPr/>
              <a:t>1/29/2012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11"/>
          <p:cNvGrpSpPr/>
          <p:nvPr/>
        </p:nvGrpSpPr>
        <p:grpSpPr>
          <a:xfrm>
            <a:off x="0" y="0"/>
            <a:ext cx="9144000" cy="6400800"/>
            <a:chOff x="0" y="457200"/>
            <a:chExt cx="9144000" cy="6400800"/>
          </a:xfrm>
          <a:effectLst>
            <a:reflection blurRad="6350" stA="50000" endA="300" endPos="6000" dist="50800" dir="5400000" sy="-100000" algn="bl" rotWithShape="0"/>
          </a:effectLst>
        </p:grpSpPr>
        <p:sp>
          <p:nvSpPr>
            <p:cNvPr id="11" name="Rectangle 10"/>
            <p:cNvSpPr/>
            <p:nvPr/>
          </p:nvSpPr>
          <p:spPr>
            <a:xfrm>
              <a:off x="0" y="457200"/>
              <a:ext cx="9144000" cy="6400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228600" y="685800"/>
              <a:ext cx="8686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457200" y="914400"/>
              <a:ext cx="8229600" cy="5943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6" name="Rectangle 5"/>
            <p:cNvSpPr/>
            <p:nvPr/>
          </p:nvSpPr>
          <p:spPr>
            <a:xfrm>
              <a:off x="6858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7" name="Rectangle 6"/>
            <p:cNvSpPr/>
            <p:nvPr/>
          </p:nvSpPr>
          <p:spPr>
            <a:xfrm>
              <a:off x="9144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8" name="Rectangle 7"/>
            <p:cNvSpPr/>
            <p:nvPr/>
          </p:nvSpPr>
          <p:spPr>
            <a:xfrm>
              <a:off x="11430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Date Placeholder 1"/>
          <p:cNvSpPr>
            <a:spLocks noGrp="1"/>
          </p:cNvSpPr>
          <p:nvPr>
            <p:ph type="dt" sz="half" idx="10"/>
          </p:nvPr>
        </p:nvSpPr>
        <p:spPr>
          <a:xfrm>
            <a:off x="5867400" y="6574536"/>
            <a:ext cx="2133600" cy="274320"/>
          </a:xfrm>
        </p:spPr>
        <p:txBody>
          <a:bodyPr/>
          <a:lstStyle/>
          <a:p>
            <a:fld id="{7CA8C377-1B4A-489D-8401-035B08184528}" type="datetimeFigureOut">
              <a:rPr lang="en-US" smtClean="0"/>
              <a:pPr/>
              <a:t>1/29/2012</a:t>
            </a:fld>
            <a:endParaRPr lang="en-US"/>
          </a:p>
        </p:txBody>
      </p:sp>
      <p:sp>
        <p:nvSpPr>
          <p:cNvPr id="3" name="Footer Placeholder 2"/>
          <p:cNvSpPr>
            <a:spLocks noGrp="1"/>
          </p:cNvSpPr>
          <p:nvPr>
            <p:ph type="ftr" sz="quarter" idx="11"/>
          </p:nvPr>
        </p:nvSpPr>
        <p:spPr>
          <a:xfrm>
            <a:off x="1143000" y="6574536"/>
            <a:ext cx="2895600" cy="274320"/>
          </a:xfrm>
        </p:spPr>
        <p:txBody>
          <a:bodyPr/>
          <a:lstStyle/>
          <a:p>
            <a:endParaRPr lang="en-US"/>
          </a:p>
        </p:txBody>
      </p:sp>
      <p:sp>
        <p:nvSpPr>
          <p:cNvPr id="4" name="Slide Number Placeholder 3"/>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9" name="Rectangle 8"/>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Content Placeholder 2"/>
          <p:cNvSpPr>
            <a:spLocks noGrp="1"/>
          </p:cNvSpPr>
          <p:nvPr>
            <p:ph idx="1"/>
          </p:nvPr>
        </p:nvSpPr>
        <p:spPr>
          <a:xfrm>
            <a:off x="3575050" y="1828800"/>
            <a:ext cx="4926013" cy="4343400"/>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828800" y="2133600"/>
            <a:ext cx="1371600" cy="3886200"/>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
        <p:nvSpPr>
          <p:cNvPr id="13" name="Rectangle 12"/>
          <p:cNvSpPr/>
          <p:nvPr/>
        </p:nvSpPr>
        <p:spPr>
          <a:xfrm rot="5400000">
            <a:off x="3268981"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a:xfrm rot="10800000">
            <a:off x="1"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 y="94678"/>
            <a:ext cx="7315200" cy="778778"/>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rot="5400000">
            <a:off x="3268980"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cxnSp>
        <p:nvCxnSpPr>
          <p:cNvPr id="19" name="Straight Connector 18"/>
          <p:cNvCxnSpPr/>
          <p:nvPr/>
        </p:nvCxnSpPr>
        <p:spPr>
          <a:xfrm rot="10800000">
            <a:off x="0"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3"/>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15" name="Rectangle 14"/>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Rectangle 15"/>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Rectangle 16"/>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0" y="91440"/>
            <a:ext cx="7315200" cy="777240"/>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304" y="1828800"/>
            <a:ext cx="4928616" cy="4562856"/>
          </a:xfrm>
          <a:effectLst>
            <a:reflection blurRad="6350" stA="50000" endA="300" endPos="6000" dist="50800" dir="5400000" sy="-100000" algn="bl" rotWithShape="0"/>
            <a:softEdge rad="31750"/>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828800" y="2130552"/>
            <a:ext cx="1371600" cy="3886200"/>
          </a:xfrm>
        </p:spPr>
        <p:txBody>
          <a:bodyPr vert="horz" lIns="91440" tIns="45720" rIns="91440" bIns="45720" rtlCol="0">
            <a:normAutofit/>
            <a:scene3d>
              <a:camera prst="orthographicFront"/>
              <a:lightRig rig="balanced" dir="t">
                <a:rot lat="0" lon="0" rev="4200000"/>
              </a:lightRig>
            </a:scene3d>
            <a:sp3d extrusionH="57150" prstMaterial="metal">
              <a:bevelT w="25400" h="12700" prst="softRound"/>
            </a:sp3d>
          </a:bodyPr>
          <a:lstStyle>
            <a:lvl1pPr marL="0" indent="0">
              <a:buNone/>
              <a:defRPr sz="1400" b="0" kern="1200">
                <a:solidFill>
                  <a:schemeClr val="tx1">
                    <a:lumMod val="65000"/>
                    <a:lumOff val="35000"/>
                  </a:schemeClr>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pPr/>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4" name="Group 14"/>
          <p:cNvGrpSpPr/>
          <p:nvPr/>
        </p:nvGrpSpPr>
        <p:grpSpPr>
          <a:xfrm>
            <a:off x="1371600" y="1143000"/>
            <a:ext cx="7772400" cy="5715000"/>
            <a:chOff x="1371600" y="1143000"/>
            <a:chExt cx="7772400" cy="5715000"/>
          </a:xfrm>
        </p:grpSpPr>
        <p:sp>
          <p:nvSpPr>
            <p:cNvPr id="11" name="Rectangle 10"/>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Rectangle 13"/>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Rectangle 11"/>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Rectangle 9"/>
          <p:cNvSpPr/>
          <p:nvPr/>
        </p:nvSpPr>
        <p:spPr>
          <a:xfrm>
            <a:off x="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Text Placeholder 2"/>
          <p:cNvSpPr>
            <a:spLocks noGrp="1"/>
          </p:cNvSpPr>
          <p:nvPr>
            <p:ph type="body" idx="1"/>
          </p:nvPr>
        </p:nvSpPr>
        <p:spPr>
          <a:xfrm>
            <a:off x="2057400" y="1828800"/>
            <a:ext cx="6400800" cy="4544704"/>
          </a:xfrm>
          <a:prstGeom prst="rect">
            <a:avLst/>
          </a:prstGeo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4"/>
          </p:nvPr>
        </p:nvSpPr>
        <p:spPr>
          <a:xfrm>
            <a:off x="8778240" y="6574536"/>
            <a:ext cx="365760" cy="274320"/>
          </a:xfrm>
          <a:prstGeom prst="rect">
            <a:avLst/>
          </a:prstGeom>
        </p:spPr>
        <p:txBody>
          <a:bodyPr vert="horz" lIns="45720" tIns="45720" rIns="45720" bIns="45720" rtlCol="0" anchor="ctr"/>
          <a:lstStyle>
            <a:lvl1pPr algn="r">
              <a:defRPr sz="1200">
                <a:solidFill>
                  <a:schemeClr val="tx1">
                    <a:lumMod val="50000"/>
                    <a:lumOff val="50000"/>
                  </a:schemeClr>
                </a:solidFill>
              </a:defRPr>
            </a:lvl1pPr>
          </a:lstStyle>
          <a:p>
            <a:fld id="{6EB1BB83-C5D0-4108-9FEB-227115FDDA67}" type="slidenum">
              <a:rPr lang="en-US" smtClean="0"/>
              <a:pPr/>
              <a:t>‹#›</a:t>
            </a:fld>
            <a:endParaRPr lang="en-US"/>
          </a:p>
        </p:txBody>
      </p:sp>
      <p:cxnSp>
        <p:nvCxnSpPr>
          <p:cNvPr id="9" name="Straight Connector 8"/>
          <p:cNvCxnSpPr/>
          <p:nvPr/>
        </p:nvCxnSpPr>
        <p:spPr>
          <a:xfrm rot="5400000">
            <a:off x="-2667000" y="3429000"/>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Date Placeholder 15"/>
          <p:cNvSpPr>
            <a:spLocks noGrp="1"/>
          </p:cNvSpPr>
          <p:nvPr>
            <p:ph type="dt" sz="half" idx="2"/>
          </p:nvPr>
        </p:nvSpPr>
        <p:spPr>
          <a:xfrm>
            <a:off x="6553200" y="6574536"/>
            <a:ext cx="2133600" cy="274320"/>
          </a:xfrm>
          <a:prstGeom prst="rect">
            <a:avLst/>
          </a:prstGeom>
        </p:spPr>
        <p:txBody>
          <a:bodyPr vert="horz" lIns="91440" tIns="45720" rIns="0" bIns="45720" rtlCol="0" anchor="ctr"/>
          <a:lstStyle>
            <a:lvl1pPr algn="r">
              <a:defRPr sz="1200">
                <a:solidFill>
                  <a:schemeClr val="tx1">
                    <a:lumMod val="50000"/>
                    <a:lumOff val="50000"/>
                  </a:schemeClr>
                </a:solidFill>
              </a:defRPr>
            </a:lvl1pPr>
          </a:lstStyle>
          <a:p>
            <a:fld id="{7CA8C377-1B4A-489D-8401-035B08184528}" type="datetimeFigureOut">
              <a:rPr lang="en-US" smtClean="0"/>
              <a:pPr/>
              <a:t>1/29/2012</a:t>
            </a:fld>
            <a:endParaRPr lang="en-US"/>
          </a:p>
        </p:txBody>
      </p:sp>
      <p:sp>
        <p:nvSpPr>
          <p:cNvPr id="17" name="Footer Placeholder 16"/>
          <p:cNvSpPr>
            <a:spLocks noGrp="1"/>
          </p:cNvSpPr>
          <p:nvPr>
            <p:ph type="ftr" sz="quarter" idx="3"/>
          </p:nvPr>
        </p:nvSpPr>
        <p:spPr>
          <a:xfrm>
            <a:off x="1828800" y="6574536"/>
            <a:ext cx="2895600" cy="274320"/>
          </a:xfrm>
          <a:prstGeom prst="rect">
            <a:avLst/>
          </a:prstGeom>
        </p:spPr>
        <p:txBody>
          <a:bodyPr vert="horz" lIns="0" tIns="45720" rIns="91440" bIns="45720" rtlCol="0" anchor="ctr"/>
          <a:lstStyle>
            <a:lvl1pPr algn="l">
              <a:defRPr sz="1200">
                <a:solidFill>
                  <a:schemeClr val="tx1">
                    <a:lumMod val="50000"/>
                    <a:lumOff val="50000"/>
                  </a:schemeClr>
                </a:solidFill>
              </a:defRPr>
            </a:lvl1pPr>
          </a:lstStyle>
          <a:p>
            <a:endParaRPr lang="en-US"/>
          </a:p>
        </p:txBody>
      </p:sp>
      <p:sp>
        <p:nvSpPr>
          <p:cNvPr id="2" name="Title Placeholder 1"/>
          <p:cNvSpPr>
            <a:spLocks noGrp="1"/>
          </p:cNvSpPr>
          <p:nvPr>
            <p:ph type="title"/>
          </p:nvPr>
        </p:nvSpPr>
        <p:spPr>
          <a:xfrm rot="16200000">
            <a:off x="-2660177" y="3005919"/>
            <a:ext cx="6248400" cy="846161"/>
          </a:xfrm>
          <a:prstGeom prst="rect">
            <a:avLst/>
          </a:prstGeom>
        </p:spPr>
        <p:txBody>
          <a:bodyPr vert="horz" lIns="91440" tIns="45720" rIns="91440" bIns="45720" rtlCol="0" anchor="b" anchorCtr="0">
            <a:no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1">
              <a:lumMod val="75000"/>
              <a:lumOff val="25000"/>
            </a:schemeClr>
          </a:solidFill>
          <a:effectLst>
            <a:innerShdw blurRad="63500">
              <a:srgbClr val="F1F1F1"/>
            </a:innerShdw>
          </a:effectLst>
          <a:latin typeface="+mj-lt"/>
          <a:ea typeface="+mj-ea"/>
          <a:cs typeface="+mj-cs"/>
        </a:defRPr>
      </a:lvl1pPr>
    </p:titleStyle>
    <p:bodyStyle>
      <a:lvl1pPr marL="342900" indent="-342900" algn="l" defTabSz="914400" rtl="0" eaLnBrk="1" latinLnBrk="0" hangingPunct="1">
        <a:spcBef>
          <a:spcPts val="1500"/>
        </a:spcBef>
        <a:buClr>
          <a:schemeClr val="tx1">
            <a:lumMod val="50000"/>
            <a:lumOff val="50000"/>
          </a:schemeClr>
        </a:buClr>
        <a:buSzPct val="80000"/>
        <a:buFont typeface="Wingdings" pitchFamily="2" charset="2"/>
        <a:buChar char=""/>
        <a:defRPr sz="2000" b="0" kern="1200">
          <a:solidFill>
            <a:schemeClr val="tx1">
              <a:lumMod val="65000"/>
              <a:lumOff val="35000"/>
            </a:schemeClr>
          </a:solidFill>
          <a:effectLst/>
          <a:latin typeface="+mn-lt"/>
          <a:ea typeface="+mn-ea"/>
          <a:cs typeface="+mn-cs"/>
        </a:defRPr>
      </a:lvl1pPr>
      <a:lvl2pPr marL="682625" indent="-3413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2pPr>
      <a:lvl3pPr marL="1023938"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3pPr>
      <a:lvl4pPr marL="1377950" indent="-3540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4pPr>
      <a:lvl5pPr marL="1719263"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5pPr>
      <a:lvl6pPr marL="2057400" indent="-349250"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6pPr>
      <a:lvl7pPr marL="24066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7pPr>
      <a:lvl8pPr marL="2743200" indent="-349250" algn="l" defTabSz="914400" rtl="0" eaLnBrk="1" latinLnBrk="0" hangingPunct="1">
        <a:spcBef>
          <a:spcPts val="1500"/>
        </a:spcBef>
        <a:buClr>
          <a:schemeClr val="tx1">
            <a:lumMod val="50000"/>
            <a:lumOff val="50000"/>
          </a:schemeClr>
        </a:buClr>
        <a:buFont typeface="Wingdings" pitchFamily="2" charset="2"/>
        <a:buChar char=""/>
        <a:defRPr sz="1800" b="0" kern="1200" baseline="0">
          <a:solidFill>
            <a:schemeClr val="tx1">
              <a:lumMod val="65000"/>
              <a:lumOff val="35000"/>
            </a:schemeClr>
          </a:solidFill>
          <a:effectLst/>
          <a:latin typeface="+mn-lt"/>
          <a:ea typeface="+mn-ea"/>
          <a:cs typeface="+mn-cs"/>
        </a:defRPr>
      </a:lvl8pPr>
      <a:lvl9pPr marL="30924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baseline="0">
          <a:solidFill>
            <a:schemeClr val="tx1">
              <a:lumMod val="65000"/>
              <a:lumOff val="35000"/>
            </a:schemeClr>
          </a:solidFill>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hristina.ransey@waldenu.ed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Virtual Schooling: A Way to improve student success </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christina.ransey@waldenu.edu</a:t>
            </a:r>
            <a:br>
              <a:rPr lang="en-US" b="1" dirty="0" smtClean="0"/>
            </a:br>
            <a:r>
              <a:rPr lang="en-US" b="1" dirty="0" smtClean="0"/>
              <a:t>Student # A00310854</a:t>
            </a:r>
            <a:br>
              <a:rPr lang="en-US" b="1" dirty="0" smtClean="0"/>
            </a:br>
            <a:r>
              <a:rPr lang="en-US" b="1" u="sng" dirty="0" smtClean="0">
                <a:hlinkClick r:id="rId2"/>
              </a:rPr>
              <a:t>Christina.ransey@waldenu.edu</a:t>
            </a:r>
            <a:endParaRPr lang="en-US" b="1" u="sng" dirty="0" smtClean="0"/>
          </a:p>
          <a:p>
            <a:r>
              <a:rPr lang="en-US" b="1" dirty="0" err="1" smtClean="0"/>
              <a:t>Eds</a:t>
            </a:r>
            <a:r>
              <a:rPr lang="en-US" b="1" dirty="0" smtClean="0"/>
              <a:t> in Education </a:t>
            </a:r>
            <a:br>
              <a:rPr lang="en-US" b="1" dirty="0" smtClean="0"/>
            </a:br>
            <a:r>
              <a:rPr lang="en-US" b="1" dirty="0" smtClean="0"/>
              <a:t>Specialization: Educational Technology</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440"/>
            <a:ext cx="7391400" cy="777240"/>
          </a:xfrm>
        </p:spPr>
        <p:txBody>
          <a:bodyPr/>
          <a:lstStyle/>
          <a:p>
            <a:r>
              <a:rPr lang="en-US" sz="2800" dirty="0" smtClean="0"/>
              <a:t>THE LAGGARDS IN THE ADOPTION PROGRESS</a:t>
            </a:r>
            <a:endParaRPr lang="en-US" sz="28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THE ATTRIBUTES THAT WOULD HELP THE DIFFUSION OF VIRTUAL SCHOOLING</a:t>
            </a:r>
            <a:endParaRPr lang="en-US" sz="2400"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err="1" smtClean="0"/>
              <a:t>Trailability</a:t>
            </a:r>
            <a:endParaRPr lang="en-US" sz="2400" dirty="0" smtClean="0"/>
          </a:p>
          <a:p>
            <a:pPr>
              <a:buFont typeface="Arial" pitchFamily="34" charset="0"/>
              <a:buChar char="•"/>
            </a:pPr>
            <a:r>
              <a:rPr lang="en-US" sz="2400" dirty="0" err="1" smtClean="0"/>
              <a:t>Observability</a:t>
            </a:r>
            <a:endParaRPr lang="en-US" sz="2400" dirty="0" smtClean="0"/>
          </a:p>
          <a:p>
            <a:pPr>
              <a:buFont typeface="Arial" pitchFamily="34" charset="0"/>
              <a:buChar char="•"/>
            </a:pPr>
            <a:r>
              <a:rPr lang="en-US" sz="2400" dirty="0" smtClean="0"/>
              <a:t>Compatibility</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DECENTRALIZE APPROACH</a:t>
            </a:r>
            <a:endParaRPr lang="en-US" dirty="0"/>
          </a:p>
        </p:txBody>
      </p:sp>
      <p:sp>
        <p:nvSpPr>
          <p:cNvPr id="3" name="Text Placeholder 2"/>
          <p:cNvSpPr>
            <a:spLocks noGrp="1"/>
          </p:cNvSpPr>
          <p:nvPr>
            <p:ph type="body" idx="1"/>
          </p:nvPr>
        </p:nvSpPr>
        <p:spPr>
          <a:xfrm>
            <a:off x="228600" y="2756848"/>
            <a:ext cx="6858000" cy="3339152"/>
          </a:xfrm>
        </p:spPr>
        <p:txBody>
          <a:bodyPr/>
          <a:lstStyle/>
          <a:p>
            <a:pPr>
              <a:buFont typeface="Arial" pitchFamily="34" charset="0"/>
              <a:buChar char="•"/>
            </a:pPr>
            <a:endParaRPr lang="en-US" dirty="0" smtClean="0"/>
          </a:p>
          <a:p>
            <a:pPr>
              <a:buFont typeface="Arial" pitchFamily="34" charset="0"/>
              <a:buChar char="•"/>
            </a:pPr>
            <a:r>
              <a:rPr lang="en-US" sz="3600" dirty="0" smtClean="0"/>
              <a:t>All Middle Schools</a:t>
            </a:r>
          </a:p>
          <a:p>
            <a:pPr>
              <a:buFont typeface="Arial" pitchFamily="34" charset="0"/>
              <a:buChar char="•"/>
            </a:pPr>
            <a:r>
              <a:rPr lang="en-US" sz="3600" dirty="0" smtClean="0"/>
              <a:t>All High Schools</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CHANGE AGENTS (Rogers, 2003)</a:t>
            </a:r>
            <a:endParaRPr lang="en-US" dirty="0"/>
          </a:p>
        </p:txBody>
      </p:sp>
      <p:sp>
        <p:nvSpPr>
          <p:cNvPr id="3" name="Text Placeholder 2"/>
          <p:cNvSpPr>
            <a:spLocks noGrp="1"/>
          </p:cNvSpPr>
          <p:nvPr>
            <p:ph type="body" idx="1"/>
          </p:nvPr>
        </p:nvSpPr>
        <p:spPr>
          <a:xfrm>
            <a:off x="228600" y="2756848"/>
            <a:ext cx="6858000" cy="3339152"/>
          </a:xfrm>
        </p:spPr>
        <p:txBody>
          <a:bodyPr/>
          <a:lstStyle/>
          <a:p>
            <a:pPr>
              <a:buFont typeface="Arial" pitchFamily="34" charset="0"/>
              <a:buChar char="•"/>
            </a:pPr>
            <a:endParaRPr lang="en-US" dirty="0" smtClean="0"/>
          </a:p>
          <a:p>
            <a:pPr>
              <a:buFont typeface="Arial" pitchFamily="34" charset="0"/>
              <a:buChar char="•"/>
            </a:pPr>
            <a:r>
              <a:rPr lang="en-US" sz="3200" dirty="0" smtClean="0"/>
              <a:t>Counselors</a:t>
            </a:r>
          </a:p>
          <a:p>
            <a:pPr>
              <a:buFont typeface="Arial" pitchFamily="34" charset="0"/>
              <a:buChar char="•"/>
            </a:pPr>
            <a:r>
              <a:rPr lang="en-US" sz="3200" dirty="0" smtClean="0"/>
              <a:t>Graduation </a:t>
            </a:r>
            <a:r>
              <a:rPr lang="en-US" sz="3200" dirty="0" smtClean="0"/>
              <a:t>Coaches</a:t>
            </a:r>
          </a:p>
          <a:p>
            <a:pPr>
              <a:buFont typeface="Arial" pitchFamily="34" charset="0"/>
              <a:buChar char="•"/>
            </a:pPr>
            <a:r>
              <a:rPr lang="en-US" sz="3200" dirty="0" smtClean="0"/>
              <a:t>Teachers</a:t>
            </a:r>
          </a:p>
          <a:p>
            <a:pPr>
              <a:buFont typeface="Arial" pitchFamily="34" charset="0"/>
              <a:buChar char="•"/>
            </a:pPr>
            <a:r>
              <a:rPr lang="en-US" sz="3200" dirty="0" smtClean="0"/>
              <a:t>Administrators </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6858000" cy="1143000"/>
          </a:xfrm>
        </p:spPr>
        <p:txBody>
          <a:bodyPr/>
          <a:lstStyle/>
          <a:p>
            <a:r>
              <a:rPr lang="en-US" dirty="0" smtClean="0"/>
              <a:t>THE SEVEN ROLES OF CHANGE AGENTS (Rogers, 2003)</a:t>
            </a:r>
            <a:endParaRPr lang="en-US" dirty="0"/>
          </a:p>
        </p:txBody>
      </p:sp>
      <p:sp>
        <p:nvSpPr>
          <p:cNvPr id="3" name="Text Placeholder 2"/>
          <p:cNvSpPr>
            <a:spLocks noGrp="1"/>
          </p:cNvSpPr>
          <p:nvPr>
            <p:ph type="body" idx="1"/>
          </p:nvPr>
        </p:nvSpPr>
        <p:spPr>
          <a:xfrm>
            <a:off x="0" y="2209800"/>
            <a:ext cx="6858000" cy="4648200"/>
          </a:xfrm>
        </p:spPr>
        <p:txBody>
          <a:bodyPr>
            <a:normAutofit/>
          </a:bodyPr>
          <a:lstStyle/>
          <a:p>
            <a:pPr marL="342900" indent="-342900">
              <a:buFont typeface="+mj-lt"/>
              <a:buAutoNum type="arabicPeriod"/>
            </a:pPr>
            <a:r>
              <a:rPr lang="en-US" sz="1800" dirty="0" smtClean="0"/>
              <a:t>To develop the need for change in how we educated our students.</a:t>
            </a:r>
          </a:p>
          <a:p>
            <a:pPr marL="342900" indent="-342900">
              <a:buFont typeface="+mj-lt"/>
              <a:buAutoNum type="arabicPeriod"/>
            </a:pPr>
            <a:r>
              <a:rPr lang="en-US" sz="1800" dirty="0" smtClean="0"/>
              <a:t>To provide the necessary information our students need to succeed.</a:t>
            </a:r>
          </a:p>
          <a:p>
            <a:pPr marL="342900" indent="-342900">
              <a:buFont typeface="+mj-lt"/>
              <a:buAutoNum type="arabicPeriod"/>
            </a:pPr>
            <a:r>
              <a:rPr lang="en-US" sz="1800" dirty="0" smtClean="0"/>
              <a:t>To use current data and new data to  diagnose problems</a:t>
            </a:r>
          </a:p>
          <a:p>
            <a:pPr marL="342900" indent="-342900">
              <a:buFont typeface="+mj-lt"/>
              <a:buAutoNum type="arabicPeriod"/>
            </a:pPr>
            <a:r>
              <a:rPr lang="en-US" sz="1800" dirty="0" smtClean="0"/>
              <a:t>To create an intent to change the mindset of our students through influence.</a:t>
            </a:r>
          </a:p>
          <a:p>
            <a:pPr marL="342900" indent="-342900">
              <a:buFont typeface="+mj-lt"/>
              <a:buAutoNum type="arabicPeriod"/>
            </a:pPr>
            <a:r>
              <a:rPr lang="en-US" sz="1800" dirty="0" smtClean="0"/>
              <a:t>To  translate previous intentions for  change into actions .</a:t>
            </a:r>
          </a:p>
          <a:p>
            <a:pPr marL="342900" indent="-342900">
              <a:buFont typeface="+mj-lt"/>
              <a:buAutoNum type="arabicPeriod"/>
            </a:pPr>
            <a:r>
              <a:rPr lang="en-US" sz="1800" dirty="0" smtClean="0"/>
              <a:t>To stabilize the adoption of virtual schooling and prevent  discontinuance.</a:t>
            </a:r>
          </a:p>
          <a:p>
            <a:pPr marL="342900" indent="-342900">
              <a:buFont typeface="+mj-lt"/>
              <a:buAutoNum type="arabicPeriod"/>
            </a:pPr>
            <a:r>
              <a:rPr lang="en-US" sz="1800" dirty="0" smtClean="0"/>
              <a:t>To achieve a terminal relationship with the students</a:t>
            </a:r>
          </a:p>
          <a:p>
            <a:pPr marL="342900" indent="-342900">
              <a:buFont typeface="+mj-lt"/>
              <a:buAutoNum type="arabicPeriod"/>
            </a:pPr>
            <a:endParaRPr lang="en-US" sz="1800" dirty="0" smtClean="0"/>
          </a:p>
          <a:p>
            <a:pPr marL="342900" indent="-342900">
              <a:buFont typeface="+mj-lt"/>
              <a:buAutoNum type="arabicPeriod"/>
            </a:pPr>
            <a:endParaRPr lang="en-US" sz="18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6858000" cy="1143000"/>
          </a:xfrm>
        </p:spPr>
        <p:txBody>
          <a:bodyPr/>
          <a:lstStyle/>
          <a:p>
            <a:r>
              <a:rPr lang="en-US" dirty="0" smtClean="0"/>
              <a:t>THE CRITICAL MASS </a:t>
            </a:r>
            <a:endParaRPr lang="en-US" dirty="0"/>
          </a:p>
        </p:txBody>
      </p:sp>
      <p:sp>
        <p:nvSpPr>
          <p:cNvPr id="3" name="Text Placeholder 2"/>
          <p:cNvSpPr>
            <a:spLocks noGrp="1"/>
          </p:cNvSpPr>
          <p:nvPr>
            <p:ph type="body" idx="1"/>
          </p:nvPr>
        </p:nvSpPr>
        <p:spPr>
          <a:xfrm>
            <a:off x="0" y="2209800"/>
            <a:ext cx="6858000" cy="4648200"/>
          </a:xfrm>
        </p:spPr>
        <p:txBody>
          <a:bodyPr>
            <a:normAutofit/>
          </a:bodyPr>
          <a:lstStyle/>
          <a:p>
            <a:pPr marL="342900" indent="-342900">
              <a:buFont typeface="Arial" pitchFamily="34" charset="0"/>
              <a:buChar char="•"/>
            </a:pPr>
            <a:r>
              <a:rPr lang="en-US" sz="2400" dirty="0" smtClean="0"/>
              <a:t>Virtual schooling has reached the critical mass.</a:t>
            </a:r>
          </a:p>
          <a:p>
            <a:pPr marL="342900" indent="-342900">
              <a:buFont typeface="Arial" pitchFamily="34" charset="0"/>
              <a:buChar char="•"/>
            </a:pPr>
            <a:r>
              <a:rPr lang="en-US" sz="2400" dirty="0" smtClean="0"/>
              <a:t>About 250,000 students are enrolled in full-time public virtual schools in 30 states, according to Susan Patrick of the International Association for K-12 Online Learning, a trade association. (The Washington Post, 1996-2012)</a:t>
            </a:r>
          </a:p>
          <a:p>
            <a:pPr marL="342900" indent="-342900">
              <a:buFont typeface="Arial" pitchFamily="34" charset="0"/>
              <a:buChar char="•"/>
            </a:pPr>
            <a:r>
              <a:rPr lang="en-US" sz="2400" dirty="0" smtClean="0"/>
              <a:t>The are numerous virtual schools for post secondary education.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sz="3200" dirty="0" smtClean="0"/>
              <a:t>About the presenter</a:t>
            </a:r>
          </a:p>
          <a:p>
            <a:r>
              <a:rPr lang="en-US" sz="3200" dirty="0" smtClean="0"/>
              <a:t>What will this presentation cover?</a:t>
            </a:r>
          </a:p>
          <a:p>
            <a:r>
              <a:rPr lang="en-US" sz="3200" dirty="0" smtClean="0"/>
              <a:t>Why I chose this innovation?</a:t>
            </a:r>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HISTORY OF THE VIRTUAL LEARNING ENVIRONMENT</a:t>
            </a:r>
            <a:endParaRPr lang="en-US" sz="2800" dirty="0"/>
          </a:p>
        </p:txBody>
      </p:sp>
      <p:sp>
        <p:nvSpPr>
          <p:cNvPr id="3" name="Content Placeholder 2"/>
          <p:cNvSpPr>
            <a:spLocks noGrp="1"/>
          </p:cNvSpPr>
          <p:nvPr>
            <p:ph sz="half" idx="1"/>
          </p:nvPr>
        </p:nvSpPr>
        <p:spPr/>
        <p:txBody>
          <a:bodyPr>
            <a:normAutofit fontScale="92500"/>
          </a:bodyPr>
          <a:lstStyle/>
          <a:p>
            <a:r>
              <a:rPr lang="en-US" dirty="0" smtClean="0"/>
              <a:t>1892 –Term “Distance Education” use the first time. </a:t>
            </a:r>
          </a:p>
          <a:p>
            <a:r>
              <a:rPr lang="en-US" dirty="0" smtClean="0"/>
              <a:t>1906-7 – First distance learning institution found University of Wisconsin-Extension</a:t>
            </a:r>
          </a:p>
          <a:p>
            <a:r>
              <a:rPr lang="en-US" dirty="0" smtClean="0"/>
              <a:t>1953 – University of Houston offers first televised college credit classes. </a:t>
            </a:r>
          </a:p>
          <a:p>
            <a:r>
              <a:rPr lang="en-US" dirty="0" smtClean="0"/>
              <a:t>1953-1956 – Updated teaching machine created by B.F. Skinner </a:t>
            </a:r>
          </a:p>
          <a:p>
            <a:pPr lvl="1"/>
            <a:endParaRPr lang="en-US" dirty="0"/>
          </a:p>
        </p:txBody>
      </p:sp>
      <p:sp>
        <p:nvSpPr>
          <p:cNvPr id="4" name="Content Placeholder 3"/>
          <p:cNvSpPr>
            <a:spLocks noGrp="1"/>
          </p:cNvSpPr>
          <p:nvPr>
            <p:ph sz="half" idx="2"/>
          </p:nvPr>
        </p:nvSpPr>
        <p:spPr/>
        <p:txBody>
          <a:bodyPr>
            <a:normAutofit fontScale="92500"/>
          </a:bodyPr>
          <a:lstStyle/>
          <a:p>
            <a:r>
              <a:rPr lang="en-US" dirty="0" smtClean="0"/>
              <a:t>1956-1958 – 163 high school physics lessons were produced and broadcast into public schools in Pittsburgh.</a:t>
            </a:r>
          </a:p>
          <a:p>
            <a:r>
              <a:rPr lang="en-US" dirty="0" smtClean="0"/>
              <a:t>1960 – PLATO (Programmed Logic for Automated Teaching Operations) was created for students to use on the internet</a:t>
            </a:r>
          </a:p>
          <a:p>
            <a:r>
              <a:rPr lang="en-US" dirty="0" smtClean="0"/>
              <a:t>1977 – Educational teleconferencing, Computer Aided Instruction</a:t>
            </a: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a:p>
        </p:txBody>
      </p:sp>
      <p:sp>
        <p:nvSpPr>
          <p:cNvPr id="4" name="Title 3"/>
          <p:cNvSpPr>
            <a:spLocks noGrp="1"/>
          </p:cNvSpPr>
          <p:nvPr>
            <p:ph type="title"/>
          </p:nvPr>
        </p:nvSpPr>
        <p:spPr/>
        <p:txBody>
          <a:bodyPr/>
          <a:lstStyle/>
          <a:p>
            <a:r>
              <a:rPr lang="en-US" sz="2800" dirty="0" smtClean="0"/>
              <a:t>THE BEGINNING OF VITRUAL SCHOOL</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NEED FOR VIRTUAL SCHOOLING</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EXPECTATIONS OF THE DEVELOPMENT PROCESS</a:t>
            </a:r>
            <a:endParaRPr lang="en-US" sz="28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dirty="0"/>
          </a:p>
        </p:txBody>
      </p:sp>
      <p:sp>
        <p:nvSpPr>
          <p:cNvPr id="4" name="Title 3"/>
          <p:cNvSpPr>
            <a:spLocks noGrp="1"/>
          </p:cNvSpPr>
          <p:nvPr>
            <p:ph type="title"/>
          </p:nvPr>
        </p:nvSpPr>
        <p:spPr/>
        <p:txBody>
          <a:bodyPr/>
          <a:lstStyle/>
          <a:p>
            <a:r>
              <a:rPr lang="en-US" dirty="0" smtClean="0"/>
              <a:t>THE MARKETING PROCESS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SCHOOLING S-CURVE</a:t>
            </a:r>
            <a:endParaRPr lang="en-US" dirty="0"/>
          </a:p>
        </p:txBody>
      </p:sp>
      <p:sp>
        <p:nvSpPr>
          <p:cNvPr id="4" name="Text Placeholder 3"/>
          <p:cNvSpPr>
            <a:spLocks noGrp="1"/>
          </p:cNvSpPr>
          <p:nvPr>
            <p:ph type="body" sz="half" idx="2"/>
          </p:nvPr>
        </p:nvSpPr>
        <p:spPr/>
        <p:txBody>
          <a:bodyPr>
            <a:normAutofit lnSpcReduction="10000"/>
          </a:bodyPr>
          <a:lstStyle/>
          <a:p>
            <a:r>
              <a:rPr lang="en-US" dirty="0" smtClean="0"/>
              <a:t>The use of virtual schooling started slow but increased over the years. The diffusion percentage depends upon the location, It hasn’t peaked yet because there are some late adopters. </a:t>
            </a:r>
            <a:endParaRPr lang="en-US" dirty="0"/>
          </a:p>
        </p:txBody>
      </p:sp>
      <p:cxnSp>
        <p:nvCxnSpPr>
          <p:cNvPr id="6" name="Straight Arrow Connector 5"/>
          <p:cNvCxnSpPr/>
          <p:nvPr/>
        </p:nvCxnSpPr>
        <p:spPr>
          <a:xfrm flipH="1" flipV="1">
            <a:off x="3810000" y="1828800"/>
            <a:ext cx="76200" cy="365760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a:off x="3886200" y="5486400"/>
            <a:ext cx="4343400"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26" name="Curved Connector 25"/>
          <p:cNvCxnSpPr/>
          <p:nvPr/>
        </p:nvCxnSpPr>
        <p:spPr>
          <a:xfrm rot="5400000" flipH="1" flipV="1">
            <a:off x="3886200" y="2438400"/>
            <a:ext cx="3124200" cy="2971800"/>
          </a:xfrm>
          <a:prstGeom prst="curvedConnector3">
            <a:avLst>
              <a:gd name="adj1" fmla="val 50000"/>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419600" y="5791200"/>
            <a:ext cx="2590800" cy="369332"/>
          </a:xfrm>
          <a:prstGeom prst="rect">
            <a:avLst/>
          </a:prstGeom>
          <a:noFill/>
        </p:spPr>
        <p:txBody>
          <a:bodyPr wrap="square" rtlCol="0">
            <a:spAutoFit/>
          </a:bodyPr>
          <a:lstStyle/>
          <a:p>
            <a:r>
              <a:rPr lang="en-US" dirty="0" smtClean="0"/>
              <a:t>	Time</a:t>
            </a:r>
            <a:endParaRPr lang="en-US" dirty="0"/>
          </a:p>
        </p:txBody>
      </p:sp>
      <p:sp>
        <p:nvSpPr>
          <p:cNvPr id="33" name="TextBox 32"/>
          <p:cNvSpPr txBox="1"/>
          <p:nvPr/>
        </p:nvSpPr>
        <p:spPr>
          <a:xfrm rot="5400000">
            <a:off x="1940226" y="3706612"/>
            <a:ext cx="3190244" cy="369332"/>
          </a:xfrm>
          <a:prstGeom prst="rect">
            <a:avLst/>
          </a:prstGeom>
          <a:noFill/>
        </p:spPr>
        <p:txBody>
          <a:bodyPr wrap="square" rtlCol="0">
            <a:spAutoFit/>
          </a:bodyPr>
          <a:lstStyle/>
          <a:p>
            <a:r>
              <a:rPr lang="en-US" dirty="0" smtClean="0"/>
              <a:t>	% of Innovation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ADOPTERS </a:t>
            </a:r>
            <a:endParaRPr lang="en-US" dirty="0"/>
          </a:p>
        </p:txBody>
      </p:sp>
      <p:sp>
        <p:nvSpPr>
          <p:cNvPr id="3" name="Picture Placeholder 2"/>
          <p:cNvSpPr>
            <a:spLocks noGrp="1"/>
          </p:cNvSpPr>
          <p:nvPr>
            <p:ph type="pic" idx="1"/>
          </p:nvPr>
        </p:nvSpPr>
        <p:spPr>
          <a:xfrm>
            <a:off x="4267200" y="1828800"/>
            <a:ext cx="4236720" cy="4562856"/>
          </a:xfrm>
        </p:spPr>
      </p:sp>
      <p:sp>
        <p:nvSpPr>
          <p:cNvPr id="4" name="Text Placeholder 3"/>
          <p:cNvSpPr>
            <a:spLocks noGrp="1"/>
          </p:cNvSpPr>
          <p:nvPr>
            <p:ph type="body" sz="half" idx="2"/>
          </p:nvPr>
        </p:nvSpPr>
        <p:spPr>
          <a:xfrm>
            <a:off x="1752600" y="1905000"/>
            <a:ext cx="2514600" cy="4111752"/>
          </a:xfrm>
        </p:spPr>
        <p:txBody>
          <a:bodyPr/>
          <a:lstStyle/>
          <a:p>
            <a:pPr>
              <a:buFont typeface="Arial" pitchFamily="34" charset="0"/>
              <a:buChar char="•"/>
            </a:pPr>
            <a:endParaRPr lang="en-US" dirty="0" smtClean="0"/>
          </a:p>
          <a:p>
            <a:pPr>
              <a:buFont typeface="Arial" pitchFamily="34" charset="0"/>
              <a:buChar char="•"/>
            </a:pPr>
            <a:r>
              <a:rPr lang="en-US" sz="2400" dirty="0" smtClean="0"/>
              <a:t>Teachers</a:t>
            </a:r>
          </a:p>
          <a:p>
            <a:pPr>
              <a:buFont typeface="Arial" pitchFamily="34" charset="0"/>
              <a:buChar char="•"/>
            </a:pPr>
            <a:r>
              <a:rPr lang="en-US" sz="2400" dirty="0" smtClean="0"/>
              <a:t>Administrators</a:t>
            </a:r>
          </a:p>
          <a:p>
            <a:pPr>
              <a:buFont typeface="Arial" pitchFamily="34" charset="0"/>
              <a:buChar char="•"/>
            </a:pPr>
            <a:r>
              <a:rPr lang="en-US" sz="2400" dirty="0" smtClean="0"/>
              <a:t>Parents</a:t>
            </a:r>
            <a:endParaRPr 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nfinity">
  <a:themeElements>
    <a:clrScheme name="Infinity">
      <a:dk1>
        <a:sysClr val="windowText" lastClr="000000"/>
      </a:dk1>
      <a:lt1>
        <a:sysClr val="window" lastClr="FFFFFF"/>
      </a:lt1>
      <a:dk2>
        <a:srgbClr val="EABB00"/>
      </a:dk2>
      <a:lt2>
        <a:srgbClr val="DEF2FA"/>
      </a:lt2>
      <a:accent1>
        <a:srgbClr val="983DB1"/>
      </a:accent1>
      <a:accent2>
        <a:srgbClr val="47D147"/>
      </a:accent2>
      <a:accent3>
        <a:srgbClr val="CC0053"/>
      </a:accent3>
      <a:accent4>
        <a:srgbClr val="EA950D"/>
      </a:accent4>
      <a:accent5>
        <a:srgbClr val="C800C8"/>
      </a:accent5>
      <a:accent6>
        <a:srgbClr val="6161FF"/>
      </a:accent6>
      <a:hlink>
        <a:srgbClr val="755D00"/>
      </a:hlink>
      <a:folHlink>
        <a:srgbClr val="31AEE0"/>
      </a:folHlink>
    </a:clrScheme>
    <a:fontScheme name="Infinity">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Infinity">
      <a:fillStyleLst>
        <a:solidFill>
          <a:schemeClr val="phClr">
            <a:shade val="95000"/>
            <a:satMod val="115000"/>
          </a:schemeClr>
        </a:solidFill>
        <a:gradFill rotWithShape="1">
          <a:gsLst>
            <a:gs pos="0">
              <a:schemeClr val="phClr">
                <a:tint val="90000"/>
                <a:alpha val="50000"/>
                <a:satMod val="150000"/>
              </a:schemeClr>
            </a:gs>
            <a:gs pos="35000">
              <a:schemeClr val="phClr">
                <a:tint val="100000"/>
                <a:alpha val="80000"/>
                <a:satMod val="130000"/>
              </a:schemeClr>
            </a:gs>
            <a:gs pos="100000">
              <a:schemeClr val="phClr">
                <a:tint val="100000"/>
                <a:shade val="90000"/>
                <a:alpha val="95000"/>
                <a:satMod val="115000"/>
              </a:schemeClr>
            </a:gs>
          </a:gsLst>
          <a:lin ang="5400000" scaled="1"/>
        </a:gradFill>
        <a:gradFill rotWithShape="1">
          <a:gsLst>
            <a:gs pos="0">
              <a:schemeClr val="phClr">
                <a:shade val="51000"/>
                <a:alpha val="90000"/>
                <a:satMod val="130000"/>
              </a:schemeClr>
            </a:gs>
            <a:gs pos="50000">
              <a:schemeClr val="phClr">
                <a:shade val="93000"/>
                <a:alpha val="70000"/>
                <a:satMod val="130000"/>
              </a:schemeClr>
            </a:gs>
            <a:gs pos="75000">
              <a:schemeClr val="phClr">
                <a:shade val="94000"/>
                <a:alpha val="50000"/>
                <a:satMod val="135000"/>
              </a:schemeClr>
            </a:gs>
            <a:gs pos="100000">
              <a:schemeClr val="phClr">
                <a:shade val="94000"/>
                <a:alpha val="50000"/>
                <a:satMod val="135000"/>
              </a:schemeClr>
            </a:gs>
          </a:gsLst>
          <a:lin ang="0" scaled="0"/>
        </a:gradFill>
      </a:fillStyleLst>
      <a:lnStyleLst>
        <a:ln w="19050" cap="flat" cmpd="sng" algn="ctr">
          <a:solidFill>
            <a:schemeClr val="phClr">
              <a:shade val="95000"/>
            </a:schemeClr>
          </a:solidFill>
          <a:prstDash val="solid"/>
        </a:ln>
        <a:ln w="31750" cap="flat" cmpd="sng" algn="ctr">
          <a:solidFill>
            <a:schemeClr val="phClr">
              <a:shade val="95000"/>
              <a:satMod val="110000"/>
            </a:schemeClr>
          </a:solidFill>
          <a:prstDash val="solid"/>
        </a:ln>
        <a:ln w="57150" cap="flat" cmpd="dbl" algn="ctr">
          <a:solidFill>
            <a:schemeClr val="phClr">
              <a:shade val="95000"/>
              <a:satMod val="130000"/>
            </a:schemeClr>
          </a:solidFill>
          <a:prstDash val="solid"/>
        </a:ln>
      </a:lnStyleLst>
      <a:effectStyleLst>
        <a:effectStyle>
          <a:effectLst>
            <a:outerShdw blurRad="63500" dist="25400" dir="5400000" sx="101000" sy="101000" algn="ctr" rotWithShape="0">
              <a:srgbClr val="000000">
                <a:alpha val="50000"/>
              </a:srgbClr>
            </a:outerShdw>
          </a:effectLst>
        </a:effectStyle>
        <a:effectStyle>
          <a:effectLst>
            <a:outerShdw blurRad="63500" dist="12700" dir="5400000" sx="101000" sy="101000" algn="ctr" rotWithShape="0">
              <a:srgbClr val="000000">
                <a:alpha val="50000"/>
              </a:srgbClr>
            </a:outerShdw>
            <a:reflection blurRad="12700" stA="26000" endPos="15000" dist="19050" dir="5400000" sy="-100000" rotWithShape="0"/>
          </a:effectLst>
        </a:effectStyle>
        <a:effectStyle>
          <a:effectLst>
            <a:innerShdw blurRad="101600" dist="12700">
              <a:srgbClr val="000000">
                <a:alpha val="35000"/>
              </a:srgbClr>
            </a:innerShdw>
            <a:reflection blurRad="12700" stA="26000" endPos="25000" dist="19050" dir="5400000" sy="-100000" rotWithShape="0"/>
          </a:effectLst>
          <a:scene3d>
            <a:camera prst="orthographicFront">
              <a:rot lat="0" lon="0" rev="0"/>
            </a:camera>
            <a:lightRig rig="twoPt" dir="t">
              <a:rot lat="0" lon="0" rev="5400000"/>
            </a:lightRig>
          </a:scene3d>
          <a:sp3d>
            <a:bevelT w="38100" prst="coolSlant"/>
          </a:sp3d>
        </a:effectStyle>
      </a:effectStyleLst>
      <a:bgFillStyleLst>
        <a:solidFill>
          <a:schemeClr val="phClr"/>
        </a:solidFill>
        <a:gradFill rotWithShape="1">
          <a:gsLst>
            <a:gs pos="0">
              <a:schemeClr val="phClr">
                <a:tint val="80000"/>
                <a:satMod val="250000"/>
              </a:schemeClr>
            </a:gs>
            <a:gs pos="40000">
              <a:schemeClr val="phClr">
                <a:tint val="90000"/>
                <a:shade val="80000"/>
                <a:satMod val="200000"/>
              </a:schemeClr>
            </a:gs>
            <a:gs pos="100000">
              <a:schemeClr val="phClr">
                <a:shade val="20000"/>
                <a:satMod val="175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Infinity</Template>
  <TotalTime>658</TotalTime>
  <Words>1425</Words>
  <Application>Microsoft Office PowerPoint</Application>
  <PresentationFormat>On-screen Show (4:3)</PresentationFormat>
  <Paragraphs>93</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Infinity</vt:lpstr>
      <vt:lpstr>Virtual Schooling: A Way to improve student success </vt:lpstr>
      <vt:lpstr>INTRODUCTION</vt:lpstr>
      <vt:lpstr>THE HISTORY OF THE VIRTUAL LEARNING ENVIRONMENT</vt:lpstr>
      <vt:lpstr>THE BEGINNING OF VITRUAL SCHOOL</vt:lpstr>
      <vt:lpstr>THE NEED FOR VIRTUAL SCHOOLING</vt:lpstr>
      <vt:lpstr>EXPECTATIONS OF THE DEVELOPMENT PROCESS</vt:lpstr>
      <vt:lpstr>THE MARKETING PROCESS</vt:lpstr>
      <vt:lpstr>VIRTUAL SCHOOLING S-CURVE</vt:lpstr>
      <vt:lpstr>EARLY ADOPTERS </vt:lpstr>
      <vt:lpstr>THE LAGGARDS IN THE ADOPTION PROGRESS</vt:lpstr>
      <vt:lpstr>THE ATTRIBUTES THAT WOULD HELP THE DIFFUSION OF VIRTUAL SCHOOLING</vt:lpstr>
      <vt:lpstr>THE DECENTRALIZE APPROACH</vt:lpstr>
      <vt:lpstr>THE CHANGE AGENTS (Rogers, 2003)</vt:lpstr>
      <vt:lpstr>THE SEVEN ROLES OF CHANGE AGENTS (Rogers, 2003)</vt:lpstr>
      <vt:lpstr>THE CRITICAL MASS </vt:lpstr>
    </vt:vector>
  </TitlesOfParts>
  <Company>BOE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transey</dc:creator>
  <cp:lastModifiedBy>transey</cp:lastModifiedBy>
  <cp:revision>67</cp:revision>
  <dcterms:created xsi:type="dcterms:W3CDTF">2012-01-07T20:18:55Z</dcterms:created>
  <dcterms:modified xsi:type="dcterms:W3CDTF">2012-01-29T17:22:08Z</dcterms:modified>
</cp:coreProperties>
</file>